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 mar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 marL="4572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 marL="9144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 marL="13716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 marL="18288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 marL="22860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 marL="27432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 marL="32004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 marL="36576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notesSlides/notesSlide1.xml" Type="http://schemas.openxmlformats.org/officeDocument/2006/relationships/notesSlide"/><Relationship Id="rId2" Target="viewProps.xml" Type="http://schemas.openxmlformats.org/officeDocument/2006/relationships/viewProps"/><Relationship Id="rId20" Target="notesSlides/notesSlide2.xml" Type="http://schemas.openxmlformats.org/officeDocument/2006/relationships/notesSlide"/><Relationship Id="rId21" Target="notesSlides/notesSlide3.xml" Type="http://schemas.openxmlformats.org/officeDocument/2006/relationships/notesSlide"/><Relationship Id="rId22" Target="notesSlides/notesSlide4.xml" Type="http://schemas.openxmlformats.org/officeDocument/2006/relationships/notesSlide"/><Relationship Id="rId23" Target="notesSlides/notesSlide5.xml" Type="http://schemas.openxmlformats.org/officeDocument/2006/relationships/notesSlide"/><Relationship Id="rId24" Target="notesSlides/notesSlide6.xml" Type="http://schemas.openxmlformats.org/officeDocument/2006/relationships/notesSlide"/><Relationship Id="rId25" Target="notesSlides/notesSlide7.xml" Type="http://schemas.openxmlformats.org/officeDocument/2006/relationships/notesSlide"/><Relationship Id="rId26" Target="notesSlides/notesSlide8.xml" Type="http://schemas.openxmlformats.org/officeDocument/2006/relationships/notesSlide"/><Relationship Id="rId27" Target="notesSlides/notesSlide9.xml" Type="http://schemas.openxmlformats.org/officeDocument/2006/relationships/notesSlide"/><Relationship Id="rId28" Target="notesSlides/notesSlide10.xml" Type="http://schemas.openxmlformats.org/officeDocument/2006/relationships/notesSlide"/><Relationship Id="rId3" Target="presProps.xml" Type="http://schemas.openxmlformats.org/officeDocument/2006/relationships/presProps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尊敬的各位领导、各位同仁，大家好。今天，我们站在国家水网战略全面铺开的时代背景下，共同探讨一个关乎国计民生的重大议题：如何守护我们的百年水利工程。作为行业的一份子，我们既是参与者，更是守护者。本次分享，将围绕“大国工程，百年守护”这一主题，探讨我们作为守护者的出路与追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我的分享到此结束。守护百年工程，道阻且长，行则将至。我们相信，只要我们坚持价值导向，携手共进，就一定能走出一条光明的道路。感谢大家的聆听！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分享将分为五个部分。首先，我们将明确时代赋予我们的使命；其次，直面行业当前的现实困境；接着，探讨如何从价格竞争回归到价值竞争；然后，分享我们永道特铠的核心解决方案；最后，共同展望行业的未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正处在一个伟大的时代，国家水网战略的实施，催生了一系列世界级的水利工程。这些工程不仅规模宏大，更承载着百年甚至更久的安全使命。然而，水利工程面临的环境极其恶劣，且大部分属于隐蔽工程，无法进行后期维护。这就要求我们，作为防护材料的提供者，必须承担起“守护者”的责任，用最可靠的产品，为这些百年工程保驾护航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然而，理想很丰满，现实却很骨感。当前行业正深陷“低价内卷”的迷航之中。低价中标、垫资压款、质量追责，这三座大山压得从业者喘不过气。这些乱象的背后，是整个行业对防护涂料价值的认知错位，以及相关标准的缺失。我们必须清醒地认识到，用买白菜的价格，永远买不到能守护百年工程的“金钟罩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要走出困境，我们必须实现从“价格”到“价值”的回归。首先，要重新定义防护涂料的价值。它不是一个简单的成本项，而是保障工程百年安全的核心投资。其次，我们要大力普及全生命周期成本（LCC）理念。通过数据清晰地告诉客户，选择低价材料看似省钱，实则在未来付出了数倍的代价。而选择长效防护方案，才是真正的明智之举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基于价值回归的理念，永道特铠致力于提供真正能守护百年工程的解决方案。针对混凝土结构，我们推出了水性无机无溶剂聚合物涂料。它具备永久性防护寿命，拥有卓越的抗渗和防腐性能，并且可以在潮湿基面上施工，完美契合水工建筑物的复杂工况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针对水网工程中同样关键的钢管防护，我们推出了聚合物粉末涂料。它的设计寿命长达100年，耐磨性是钢材的10倍，并且具有超强的柔韧性，能适应深埋管道的形变。更重要的是，它完全符合饮用水标准，是水网工程钢管防护的终极选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解决方案不仅停留在理论层面，更在一系列国家级重大工程中得到了成功实践。从珠三角水资源配置工程，到三江连通工程，再到环北部湾引水工程，永道特铠的产品正在为这些大国工程的百年安全贡献着自己的力量。这些案例，是我们价值理念最有力的证明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展望未来，守护百年工程不是一家企业的战斗，而是整个产业链的共同使命。我们呼吁业主方、设计方、施工方和材料方能够协同发展，共同树立全生命周期成本理念，告别低价内卷。让我们携手努力，用专业和责任，共同守护好国家的百年水利工程，引领行业走向高质量发展的未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0.xml" Type="http://schemas.openxmlformats.org/officeDocument/2006/relationships/notesSlide"/><Relationship Id="rId4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notesSlides/notesSlide4.xml" Type="http://schemas.openxmlformats.org/officeDocument/2006/relationships/notesSlide"/><Relationship Id="rId2" Target="../media/image2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notesSlides/notesSlide6.xml" Type="http://schemas.openxmlformats.org/officeDocument/2006/relationships/notesSlide"/><Relationship Id="rId2" Target="../media/image2.jpeg" Type="http://schemas.openxmlformats.org/officeDocument/2006/relationships/image"/><Relationship Id="rId3" Target="../media/image21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notesSlides/notesSlide7.xml" Type="http://schemas.openxmlformats.org/officeDocument/2006/relationships/notesSlide"/><Relationship Id="rId2" Target="../media/image2.jpeg" Type="http://schemas.openxmlformats.org/officeDocument/2006/relationships/image"/><Relationship Id="rId3" Target="../media/image30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37.jpeg" Type="http://schemas.openxmlformats.org/officeDocument/2006/relationships/image"/><Relationship Id="rId4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45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17" Target="../notesSlides/notesSlide9.xml" Type="http://schemas.openxmlformats.org/officeDocument/2006/relationships/notesSlide"/><Relationship Id="rId2" Target="../media/image2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Relationship Id="rId7" Target="../media/image42.png" Type="http://schemas.openxmlformats.org/officeDocument/2006/relationships/image"/><Relationship Id="rId8" Target="../media/image43.svg" Type="http://schemas.openxmlformats.org/officeDocument/2006/relationships/image"/><Relationship Id="rId9" Target="../media/image4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92" t="0" r="-92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778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大国工程 百年守护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778500" y="3175000"/>
            <a:ext cx="635000" cy="50800"/>
          </a:xfrm>
          <a:prstGeom prst="roundRect">
            <a:avLst>
              <a:gd name="adj" fmla="val 0"/>
            </a:avLst>
          </a:prstGeom>
          <a:solidFill>
            <a:srgbClr val="FFD70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3683000"/>
            <a:ext cx="1219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D700"/>
                </a:solidFill>
                <a:latin typeface="Noto Sans SC"/>
                <a:ea typeface="Noto Sans SC"/>
                <a:cs typeface="Noto Sans SC"/>
                <a:sym typeface="Noto Sans SC"/>
              </a:rPr>
              <a:t>水利工程守护者的出路与追求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080000"/>
            <a:ext cx="1219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0" y="5842000"/>
            <a:ext cx="12192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2026 · 水利工程防护技术高峰论坛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92" t="0" r="-92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905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3302000"/>
            <a:ext cx="12192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4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携手共进 · 守护百年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5207000"/>
            <a:ext cx="1219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200" spc="2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目录 CONTENTS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952500" y="1905000"/>
            <a:ext cx="635000" cy="1778000"/>
          </a:xfrm>
          <a:prstGeom prst="roundRect">
            <a:avLst>
              <a:gd name="adj" fmla="val 1200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952500" y="2413000"/>
            <a:ext cx="635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778000" y="1905000"/>
            <a:ext cx="20955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时代使命：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百年工程的守护者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国家水网战略与大国工程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水利工程的百年寿命挑战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651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635500" y="1905000"/>
            <a:ext cx="635000" cy="1778000"/>
          </a:xfrm>
          <a:prstGeom prst="roundRect">
            <a:avLst>
              <a:gd name="adj" fmla="val 1200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635500" y="2413000"/>
            <a:ext cx="635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5461000" y="1905000"/>
            <a:ext cx="20955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现实困境：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“低价内卷”下的行业迷航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三大核心痛点：低价、垫资、质量风险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乱象背后的本质剖析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651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318500" y="1905000"/>
            <a:ext cx="635000" cy="1778000"/>
          </a:xfrm>
          <a:prstGeom prst="roundRect">
            <a:avLst>
              <a:gd name="adj" fmla="val 1200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318500" y="2413000"/>
            <a:ext cx="635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9144000" y="1905000"/>
            <a:ext cx="20955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破局之道：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从“价格”到“价值”的回归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重定义防护涂料的价值逻辑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全生命周期成本（LCC）理念的普及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1714500" y="4191000"/>
            <a:ext cx="43815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1905000" y="4445000"/>
            <a:ext cx="635000" cy="1651000"/>
          </a:xfrm>
          <a:prstGeom prst="roundRect">
            <a:avLst>
              <a:gd name="adj" fmla="val 1200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1905000" y="4889500"/>
            <a:ext cx="635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2794000" y="4445000"/>
            <a:ext cx="3048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核心方案：永道特铠的守护之道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两大核心产品体系介绍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重大工程案例实践</a:t>
            </a:r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6096000" y="4191000"/>
            <a:ext cx="43815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6286500" y="4445000"/>
            <a:ext cx="635000" cy="1651000"/>
          </a:xfrm>
          <a:prstGeom prst="roundRect">
            <a:avLst>
              <a:gd name="adj" fmla="val 1200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286500" y="4889500"/>
            <a:ext cx="635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7175500" y="4445000"/>
            <a:ext cx="3048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未来展望：共建百年工程防护新生态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产业链协同发展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共同的追求与使命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01. 时代使命：百年工程的守护者</a:t>
            </a:r>
            <a:endParaRPr lang="en-US" sz="1100"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3783" r="13783" t="0" b="0"/>
          <a:stretch>
            <a:fillRect/>
          </a:stretch>
        </p:blipFill>
        <p:spPr>
          <a:xfrm rot="0" flipH="false" flipV="false">
            <a:off x="762000" y="1651000"/>
            <a:ext cx="4826000" cy="4318000"/>
          </a:xfrm>
          <a:prstGeom prst="roundRect">
            <a:avLst>
              <a:gd name="adj" fmla="val 3529"/>
            </a:avLst>
          </a:prstGeom>
          <a:noFill/>
          <a:ln w="25400" cmpd="sng" cap="flat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5" id="5"/>
          <p:cNvSpPr/>
          <p:nvPr/>
        </p:nvSpPr>
        <p:spPr>
          <a:xfrm rot="0" flipH="false" flipV="false">
            <a:off x="5969000" y="16510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969000" y="1651000"/>
            <a:ext cx="101600" cy="20955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6286500" y="18415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731000" y="1803400"/>
            <a:ext cx="444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国家水网战略与大国工程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286500" y="2413000"/>
            <a:ext cx="4953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战略高度：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国家水网是保障国家水安全的生命线，也是基础设施建设的核心组成部分。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工程规模：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珠三角水资源配置、环北部湾引水等工程相继上马，规模宏大，技术复杂。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百年大计：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工程设计寿命均超百年，对材料的耐久性与可靠性提出了前所未有的高标准要求。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5969000" y="40005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5969000" y="4000500"/>
            <a:ext cx="101600" cy="20955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286500" y="4191000"/>
            <a:ext cx="304800" cy="3048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6731000" y="4152900"/>
            <a:ext cx="444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水利工程的百年寿命挑战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86500" y="4762500"/>
            <a:ext cx="4953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恶劣环境：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长期遭受水、氯离子、微生物侵蚀，以及干湿交替、冻融循环的多重考验。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隐蔽工程：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大量隧洞、深埋管道不具备二次维护条件，要求“一次施工，确保百年安全”。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守护者的责任：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作为专业防护材料供应商，我们的使命是为百年工程构筑可靠的“金钟罩”。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02. 现实困境：“低价内卷”下的行业迷航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27496" b="27496"/>
          <a:stretch>
            <a:fillRect/>
          </a:stretch>
        </p:blipFill>
        <p:spPr>
          <a:xfrm rot="0" flipH="false" flipV="false">
            <a:off x="952500" y="1778000"/>
            <a:ext cx="2921000" cy="3048000"/>
          </a:xfrm>
          <a:prstGeom prst="roundRect">
            <a:avLst>
              <a:gd name="adj" fmla="val 3478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6" id="6"/>
          <p:cNvSpPr/>
          <p:nvPr/>
        </p:nvSpPr>
        <p:spPr>
          <a:xfrm rot="0" flipH="false" flipV="false">
            <a:off x="952500" y="4953000"/>
            <a:ext cx="292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行业群聊真实写照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“不押款没生意做，押了款更难！”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445000" y="1524000"/>
            <a:ext cx="6985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699000" y="1778000"/>
            <a:ext cx="457200" cy="4572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5334000" y="1752600"/>
            <a:ext cx="1778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低价内卷陷阱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业主为控成本盲目选低价，导致劣质材料泛滥，形成“劣币驱逐良币”的恶性循环。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7239000" y="1778000"/>
            <a:ext cx="457200" cy="4572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7874000" y="1752600"/>
            <a:ext cx="1778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垫资压款困境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“不押款没生意”成为行业常态，层层转嫁的资金压力，正一步步拖垮中小企业的现金流。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445000" y="4445000"/>
            <a:ext cx="6985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699000" y="4699000"/>
            <a:ext cx="406400" cy="4064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5334000" y="4699000"/>
            <a:ext cx="2794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价值认知错位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误将防护涂料视为普通耗材，严重忽视其在保障水利工程全生命周期安全中的核心价值。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8255000" y="4699000"/>
            <a:ext cx="406400" cy="4064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8890000" y="4699000"/>
            <a:ext cx="2413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验收标准缺失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缺乏针对水利工程特殊环境的专项验收标准，市场上“合格”的产品未必能满足“可靠”的工程需求。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03. 破局之道：从“价格”到“价值”的回归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6E6E6">
                <a:alpha val="5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79500" y="20955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651000" y="2095500"/>
            <a:ext cx="3937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重定义防护涂料的价值逻辑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79500" y="2984500"/>
            <a:ext cx="4572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从“成本项”到“价值项”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防护涂料不应被视为一次性投入的成本，而应被看作保障工程百年安全、降低全生命周期成本的</a:t>
            </a: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核心价值投资</a:t>
            </a: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79500" y="4572000"/>
            <a:ext cx="4572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从“材料供应商”到“解决方案服务商”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我们提供的不仅是产品，更是基于工程实际需求的</a:t>
            </a: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系统解决方案</a:t>
            </a: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和全生命周期的技术服务。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6E6E6">
                <a:alpha val="5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40500" y="20955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7112000" y="2095500"/>
            <a:ext cx="3937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普及全生命周期成本 (LCC) 理念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540500" y="2921000"/>
            <a:ext cx="4572000" cy="952500"/>
          </a:xfrm>
          <a:prstGeom prst="roundRect">
            <a:avLst>
              <a:gd name="adj" fmla="val 10666"/>
            </a:avLst>
          </a:prstGeom>
          <a:solidFill>
            <a:srgbClr val="00A99D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667500" y="3073400"/>
            <a:ext cx="4318000" cy="698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LCC = 初始投资 + 维护成本 + 更换成本 + 故障损失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646464"/>
                </a:solidFill>
                <a:latin typeface="Noto Sans SC"/>
                <a:ea typeface="Noto Sans SC"/>
                <a:cs typeface="Noto Sans SC"/>
                <a:sym typeface="Noto Sans SC"/>
              </a:rPr>
              <a:t>全生命周期成本计算模型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540500" y="4191000"/>
            <a:ext cx="2159000" cy="1651000"/>
          </a:xfrm>
          <a:prstGeom prst="roundRect">
            <a:avLst>
              <a:gd name="adj" fmla="val 6153"/>
            </a:avLst>
          </a:prstGeom>
          <a:solidFill>
            <a:srgbClr val="F3F4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667500" y="4381500"/>
            <a:ext cx="1905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❌ 低价方案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8333"/>
              </a:lnSpc>
              <a:spcBef>
                <a:spcPts val="1000"/>
              </a:spcBef>
            </a:pPr>
            <a:r>
              <a:rPr lang="en-US" b="false" i="false" strike="noStrike" u="none" sz="1200">
                <a:solidFill>
                  <a:srgbClr val="6E6E6E"/>
                </a:solidFill>
                <a:latin typeface="Noto Sans SC"/>
                <a:ea typeface="Noto Sans SC"/>
                <a:cs typeface="Noto Sans SC"/>
                <a:sym typeface="Noto Sans SC"/>
              </a:rPr>
              <a:t>初始投入看似较低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E6E6E"/>
                </a:solidFill>
                <a:latin typeface="Noto Sans SC"/>
                <a:ea typeface="Noto Sans SC"/>
                <a:cs typeface="Noto Sans SC"/>
                <a:sym typeface="Noto Sans SC"/>
              </a:rPr>
              <a:t>但3-5年即需翻修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E6E6E"/>
                </a:solidFill>
                <a:latin typeface="Noto Sans SC"/>
                <a:ea typeface="Noto Sans SC"/>
                <a:cs typeface="Noto Sans SC"/>
                <a:sym typeface="Noto Sans SC"/>
              </a:rPr>
              <a:t>长期累计成本高昂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953500" y="4191000"/>
            <a:ext cx="2159000" cy="1651000"/>
          </a:xfrm>
          <a:prstGeom prst="roundRect">
            <a:avLst>
              <a:gd name="adj" fmla="val 6153"/>
            </a:avLst>
          </a:prstGeom>
          <a:solidFill>
            <a:srgbClr val="00A99D">
              <a:alpha val="12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9080500" y="4381500"/>
            <a:ext cx="1905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008278"/>
                </a:solidFill>
                <a:latin typeface="Noto Sans SC"/>
                <a:ea typeface="Noto Sans SC"/>
                <a:cs typeface="Noto Sans SC"/>
                <a:sym typeface="Noto Sans SC"/>
              </a:rPr>
              <a:t>✅ 长效方案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8333"/>
              </a:lnSpc>
              <a:spcBef>
                <a:spcPts val="1000"/>
              </a:spcBef>
            </a:pPr>
            <a:r>
              <a:rPr lang="en-US" b="false" i="false" strike="noStrike" u="none" sz="1200">
                <a:solidFill>
                  <a:srgbClr val="00645A"/>
                </a:solidFill>
                <a:latin typeface="Noto Sans SC"/>
                <a:ea typeface="Noto Sans SC"/>
                <a:cs typeface="Noto Sans SC"/>
                <a:sym typeface="Noto Sans SC"/>
              </a:rPr>
              <a:t>初始投资略高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00645A"/>
                </a:solidFill>
                <a:latin typeface="Noto Sans SC"/>
                <a:ea typeface="Noto Sans SC"/>
                <a:cs typeface="Noto Sans SC"/>
                <a:sym typeface="Noto Sans SC"/>
              </a:rPr>
              <a:t>一次施工，百年无忧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00645A"/>
                </a:solidFill>
                <a:latin typeface="Noto Sans SC"/>
                <a:ea typeface="Noto Sans SC"/>
                <a:cs typeface="Noto Sans SC"/>
                <a:sym typeface="Noto Sans SC"/>
              </a:rPr>
              <a:t>全生命周期成本最优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04. 核心方案：永道特铠的守护之道</a:t>
            </a:r>
            <a:endParaRPr lang="en-US" sz="1100"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r="0" t="10156" b="10156"/>
          <a:stretch>
            <a:fillRect/>
          </a:stretch>
        </p:blipFill>
        <p:spPr>
          <a:xfrm rot="0" flipH="false" flipV="false">
            <a:off x="762000" y="1651000"/>
            <a:ext cx="4064000" cy="4318000"/>
          </a:xfrm>
          <a:prstGeom prst="roundRect">
            <a:avLst>
              <a:gd name="adj" fmla="val 3750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5" id="5"/>
          <p:cNvSpPr/>
          <p:nvPr/>
        </p:nvSpPr>
        <p:spPr>
          <a:xfrm rot="0" flipH="false" flipV="false">
            <a:off x="5334000" y="1651000"/>
            <a:ext cx="6096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588000" y="1905000"/>
            <a:ext cx="558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方案一：水性无机无溶剂聚合物涂料（混凝土防护）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5588000" y="2667000"/>
            <a:ext cx="5588000" cy="825500"/>
          </a:xfrm>
          <a:prstGeom prst="roundRect">
            <a:avLst>
              <a:gd name="adj" fmla="val 12307"/>
            </a:avLst>
          </a:prstGeom>
          <a:solidFill>
            <a:srgbClr val="E6F8F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5778500" y="2819400"/>
            <a:ext cx="355600" cy="355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6350000" y="2794000"/>
            <a:ext cx="4699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核心优势：</a:t>
            </a: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专为混凝土结构的百年防护设计，从源头解决混凝土腐蚀老化难题，保障结构安全与耐久性。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5588000" y="3746500"/>
            <a:ext cx="1727200" cy="1397000"/>
          </a:xfrm>
          <a:prstGeom prst="roundRect">
            <a:avLst>
              <a:gd name="adj" fmla="val 7272"/>
            </a:avLst>
          </a:prstGeom>
          <a:solidFill>
            <a:srgbClr val="F9FBFC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5715000" y="3937000"/>
            <a:ext cx="254000" cy="2540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6032500" y="3911600"/>
            <a:ext cx="1143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永久性防护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无机特性，与混凝土同寿命，提供永久防护寿命。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518400" y="3746500"/>
            <a:ext cx="1727200" cy="1397000"/>
          </a:xfrm>
          <a:prstGeom prst="roundRect">
            <a:avLst>
              <a:gd name="adj" fmla="val 7272"/>
            </a:avLst>
          </a:prstGeom>
          <a:solidFill>
            <a:srgbClr val="F9FBFC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7645400" y="3937000"/>
            <a:ext cx="254000" cy="2540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7962900" y="3911600"/>
            <a:ext cx="1143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超强抗渗防腐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氯离子渗透系数极低，耐海水腐蚀超10000小时。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9448800" y="3746500"/>
            <a:ext cx="1727200" cy="1397000"/>
          </a:xfrm>
          <a:prstGeom prst="roundRect">
            <a:avLst>
              <a:gd name="adj" fmla="val 7272"/>
            </a:avLst>
          </a:prstGeom>
          <a:solidFill>
            <a:srgbClr val="F9FBFC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9575800" y="3937000"/>
            <a:ext cx="254000" cy="2540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9893300" y="3911600"/>
            <a:ext cx="1143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潮湿基面施工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突破传统限制，可直接在潮湿或带水混凝土表面施工。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5588000" y="5334000"/>
            <a:ext cx="5588000" cy="762000"/>
          </a:xfrm>
          <a:prstGeom prst="roundRect">
            <a:avLst>
              <a:gd name="adj" fmla="val 13333"/>
            </a:avLst>
          </a:prstGeom>
          <a:solidFill>
            <a:srgbClr val="00A99D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0" flipH="false" flipV="false">
            <a:off x="5778500" y="5524500"/>
            <a:ext cx="279400" cy="2794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6350000" y="54610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应用场景：</a:t>
            </a:r>
            <a:r>
              <a:rPr lang="en-US" b="false" i="false" strike="noStrike" u="none" sz="14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大坝、水库、输水隧洞、水闸、跨海大桥、港口码头等水工及近海工程。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核心方案：永道特铠的守护之道</a:t>
            </a:r>
            <a:endParaRPr lang="en-US" sz="1100"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2726" r="12726" t="0" b="0"/>
          <a:stretch>
            <a:fillRect/>
          </a:stretch>
        </p:blipFill>
        <p:spPr>
          <a:xfrm rot="0" flipH="false" flipV="false">
            <a:off x="762000" y="1778000"/>
            <a:ext cx="4826000" cy="4318000"/>
          </a:xfrm>
          <a:prstGeom prst="roundRect">
            <a:avLst>
              <a:gd name="adj" fmla="val 3529"/>
            </a:avLst>
          </a:prstGeom>
          <a:noFill/>
          <a:ln w="25400" cmpd="sng" cap="flat">
            <a:solidFill>
              <a:srgbClr val="FFFFFF">
                <a:alpha val="8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5" id="5"/>
          <p:cNvSpPr/>
          <p:nvPr/>
        </p:nvSpPr>
        <p:spPr>
          <a:xfrm rot="0" flipH="false" flipV="false">
            <a:off x="6096000" y="1778000"/>
            <a:ext cx="5334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方案二：聚合物粉末涂料（钢管防护）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6096000" y="2603500"/>
            <a:ext cx="5334000" cy="1016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286500" y="2794000"/>
            <a:ext cx="4953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💡 核心优势：</a:t>
            </a: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专为水网工程大口径、长距离、深埋钢管设计，完美适配严苛工况。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096000" y="3810000"/>
            <a:ext cx="2540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6248400" y="40005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667500" y="3962400"/>
            <a:ext cx="18415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100年防护寿命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真正实现“一次施工，百年防护”，全生命周期成本最优。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8890000" y="3810000"/>
            <a:ext cx="2540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9042400" y="4000500"/>
            <a:ext cx="304800" cy="3048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9461500" y="3962400"/>
            <a:ext cx="18415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卓越耐磨性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耐磨性能是钢材10倍，轻松应对含泥砂原水的长期冲刷。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096000" y="5270500"/>
            <a:ext cx="2540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248400" y="5461000"/>
            <a:ext cx="304800" cy="3048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6667500" y="5422900"/>
            <a:ext cx="18415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超强柔韧性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可承受90度折弯不开裂，完美适应深埋管道的应力形变。</a:t>
            </a:r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890000" y="5270500"/>
            <a:ext cx="2540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9042400" y="5461000"/>
            <a:ext cx="304800" cy="3048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9461500" y="5422900"/>
            <a:ext cx="18415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饮用水级标准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无毒无害、安全环保，完全符合国家生活饮用水卫生标准。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核心方案：重大工程案例实践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841500"/>
            <a:ext cx="50800" cy="3556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952500" y="18034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珠三角水资源配置工程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2540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项目特点：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国内输水线路最长、隧洞埋深最大的水资源配置工程。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应用方案：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采用永道特铠水性无机涂料，对深埋长距离输水隧洞进行防护。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651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841500"/>
            <a:ext cx="50800" cy="3556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635500" y="18034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韩江榕江练江三江连通工程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635500" y="2540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项目特点：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构建“三江连通、三城一体”的水网格局，实现水资源优化配置。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应用方案：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采用永道特铠聚合物粉末涂料，对大口径输水钢管进行百年防护。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651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841500"/>
            <a:ext cx="50800" cy="3556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318500" y="18034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环北部湾广东/广西引水工程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18500" y="2540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项目特点：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解决粤西、桂南地区水资源短缺的重大民生工程，造福千万百姓。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▌ 应用方案：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全面采用永道特铠长效防护体系，确保工程百年安全运行。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62000" y="4699000"/>
            <a:ext cx="10668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/>
          <a:srcRect l="0" r="0" t="6459" b="6459"/>
          <a:stretch>
            <a:fillRect/>
          </a:stretch>
        </p:blipFill>
        <p:spPr>
          <a:xfrm rot="0" flipH="false" flipV="false">
            <a:off x="952500" y="4889500"/>
            <a:ext cx="2413000" cy="1397000"/>
          </a:xfrm>
          <a:prstGeom prst="roundRect">
            <a:avLst>
              <a:gd name="adj" fmla="val 7272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8" id="18"/>
          <p:cNvSpPr/>
          <p:nvPr/>
        </p:nvSpPr>
        <p:spPr>
          <a:xfrm rot="0" flipH="false" flipV="false">
            <a:off x="3556000" y="4953000"/>
            <a:ext cx="7620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8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大国工程，品质见证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从深埋隧洞到巨型管网，从区域调配到跨省市连通，我们的解决方案在一系列国家级、省级重大工程中经受住了严苛环境的考验。每一个成功落地的案例，都是永道特铠“科技守护百年安全”价值理念的生动实践与有力证明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05. 未来展望：共建百年工程防护新生态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19050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产业链协同发展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540000"/>
            <a:ext cx="635000" cy="381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2921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168400" y="3111500"/>
            <a:ext cx="304800" cy="3048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87500" y="3073400"/>
            <a:ext cx="1651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对业主方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树立全生命周期成本理念，从源头重视防护工程的价值。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3492500" y="2921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3644900" y="3111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4064000" y="3073400"/>
            <a:ext cx="1651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对设计方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将长效防护理念融入设计，选用真正可靠的材料，夯实工程基础。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1016000" y="4572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168400" y="4762500"/>
            <a:ext cx="304800" cy="3048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587500" y="4724400"/>
            <a:ext cx="1651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对施工方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拥抱新技术，提升专业施工能力，严格把控质量，确保方案效果。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3492500" y="4572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3644900" y="4762500"/>
            <a:ext cx="304800" cy="3048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4064000" y="4724400"/>
            <a:ext cx="1651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对材料方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坚持自主创新，提供系统解决方案，以技术引领行业进步。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6223000" y="1651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6477000" y="19050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共同的追求与使命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6477000" y="2540000"/>
            <a:ext cx="635000" cy="381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477000" y="2921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6667500" y="3175000"/>
            <a:ext cx="457200" cy="457200"/>
          </a:xfrm>
          <a:prstGeom prst="rect">
            <a:avLst/>
          </a:prstGeom>
        </p:spPr>
      </p:pic>
      <p:sp>
        <p:nvSpPr>
          <p:cNvPr name="AutoShape 24" id="24"/>
          <p:cNvSpPr/>
          <p:nvPr/>
        </p:nvSpPr>
        <p:spPr>
          <a:xfrm rot="0" flipH="false" flipV="false">
            <a:off x="7366000" y="3073400"/>
            <a:ext cx="3556000" cy="825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告别低价内卷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跳出低水平竞争陷阱，让价值回归产品与服务，让“优质优价”成为行业共识。</a:t>
            </a:r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6477000" y="41275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667500" y="4381500"/>
            <a:ext cx="457200" cy="457200"/>
          </a:xfrm>
          <a:prstGeom prst="rect">
            <a:avLst/>
          </a:prstGeom>
        </p:spPr>
      </p:pic>
      <p:sp>
        <p:nvSpPr>
          <p:cNvPr name="AutoShape 27" id="27"/>
          <p:cNvSpPr/>
          <p:nvPr/>
        </p:nvSpPr>
        <p:spPr>
          <a:xfrm rot="0" flipH="false" flipV="false">
            <a:off x="7366000" y="4279900"/>
            <a:ext cx="3556000" cy="825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守护百年工程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以高度的专业能力和社会责任意识，为国家水网和基础设施安全贡献坚实力量。</a:t>
            </a:r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6477000" y="53340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3F8F8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0" flipH="false" flipV="false">
            <a:off x="6667500" y="5549900"/>
            <a:ext cx="457200" cy="457200"/>
          </a:xfrm>
          <a:prstGeom prst="rect">
            <a:avLst/>
          </a:prstGeom>
        </p:spPr>
      </p:pic>
      <p:sp>
        <p:nvSpPr>
          <p:cNvPr name="AutoShape 30" id="30"/>
          <p:cNvSpPr/>
          <p:nvPr/>
        </p:nvSpPr>
        <p:spPr>
          <a:xfrm rot="0" flipH="false" flipV="false">
            <a:off x="7366000" y="5486400"/>
            <a:ext cx="3556000" cy="825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引领行业未来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共同推动行业标准的建立与完善，实现全产业链的高质量发展。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