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8"/>
  </p:sldMasterIdLst>
  <p:notesMasterIdLst>
    <p:notesMasterId r:id="rId6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12192000" cy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 mar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 marL="4572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 marL="9144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 marL="13716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 marL="18288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 marL="22860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 marL="27432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 marL="32004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 marL="365760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arget="theme/theme1.xml" Type="http://schemas.openxmlformats.org/officeDocument/2006/relationships/theme"/><Relationship Id="rId10" Target="slides/slide2.xml" Type="http://schemas.openxmlformats.org/officeDocument/2006/relationships/slide"/><Relationship Id="rId11" Target="slides/slide3.xml" Type="http://schemas.openxmlformats.org/officeDocument/2006/relationships/slide"/><Relationship Id="rId12" Target="slides/slide4.xml" Type="http://schemas.openxmlformats.org/officeDocument/2006/relationships/slide"/><Relationship Id="rId13" Target="slides/slide5.xml" Type="http://schemas.openxmlformats.org/officeDocument/2006/relationships/slide"/><Relationship Id="rId14" Target="slides/slide6.xml" Type="http://schemas.openxmlformats.org/officeDocument/2006/relationships/slide"/><Relationship Id="rId15" Target="slides/slide7.xml" Type="http://schemas.openxmlformats.org/officeDocument/2006/relationships/slide"/><Relationship Id="rId16" Target="slides/slide8.xml" Type="http://schemas.openxmlformats.org/officeDocument/2006/relationships/slide"/><Relationship Id="rId17" Target="slides/slide9.xml" Type="http://schemas.openxmlformats.org/officeDocument/2006/relationships/slide"/><Relationship Id="rId18" Target="slides/slide10.xml" Type="http://schemas.openxmlformats.org/officeDocument/2006/relationships/slide"/><Relationship Id="rId19" Target="slides/slide11.xml" Type="http://schemas.openxmlformats.org/officeDocument/2006/relationships/slide"/><Relationship Id="rId2" Target="viewProps.xml" Type="http://schemas.openxmlformats.org/officeDocument/2006/relationships/viewProps"/><Relationship Id="rId20" Target="slides/slide12.xml" Type="http://schemas.openxmlformats.org/officeDocument/2006/relationships/slide"/><Relationship Id="rId21" Target="notesSlides/notesSlide1.xml" Type="http://schemas.openxmlformats.org/officeDocument/2006/relationships/notesSlide"/><Relationship Id="rId22" Target="notesSlides/notesSlide2.xml" Type="http://schemas.openxmlformats.org/officeDocument/2006/relationships/notesSlide"/><Relationship Id="rId23" Target="notesSlides/notesSlide3.xml" Type="http://schemas.openxmlformats.org/officeDocument/2006/relationships/notesSlide"/><Relationship Id="rId24" Target="notesSlides/notesSlide4.xml" Type="http://schemas.openxmlformats.org/officeDocument/2006/relationships/notesSlide"/><Relationship Id="rId25" Target="notesSlides/notesSlide5.xml" Type="http://schemas.openxmlformats.org/officeDocument/2006/relationships/notesSlide"/><Relationship Id="rId26" Target="notesSlides/notesSlide6.xml" Type="http://schemas.openxmlformats.org/officeDocument/2006/relationships/notesSlide"/><Relationship Id="rId27" Target="notesSlides/notesSlide7.xml" Type="http://schemas.openxmlformats.org/officeDocument/2006/relationships/notesSlide"/><Relationship Id="rId28" Target="notesSlides/notesSlide8.xml" Type="http://schemas.openxmlformats.org/officeDocument/2006/relationships/notesSlide"/><Relationship Id="rId29" Target="notesSlides/notesSlide9.xml" Type="http://schemas.openxmlformats.org/officeDocument/2006/relationships/notesSlide"/><Relationship Id="rId3" Target="presProps.xml" Type="http://schemas.openxmlformats.org/officeDocument/2006/relationships/presProps"/><Relationship Id="rId30" Target="notesSlides/notesSlide10.xml" Type="http://schemas.openxmlformats.org/officeDocument/2006/relationships/notesSlide"/><Relationship Id="rId31" Target="notesSlides/notesSlide11.xml" Type="http://schemas.openxmlformats.org/officeDocument/2006/relationships/notesSlide"/><Relationship Id="rId32" Target="notesSlides/notesSlide12.xml" Type="http://schemas.openxmlformats.org/officeDocument/2006/relationships/notesSlide"/><Relationship Id="rId4" Target="slideMasters/slideMaster1.xml" Type="http://schemas.openxmlformats.org/officeDocument/2006/relationships/slideMaster"/><Relationship Id="rId6" Target="notesMasters/notesMaster1.xml" Type="http://schemas.openxmlformats.org/officeDocument/2006/relationships/notesMaster"/><Relationship Id="rId7" Target="theme/theme2.xml" Type="http://schemas.openxmlformats.org/officeDocument/2006/relationships/theme"/><Relationship Id="rId8" Target="slideMasters/slideMaster2.xml" Type="http://schemas.openxmlformats.org/officeDocument/2006/relationships/slideMaster"/><Relationship Id="rId9" Target="slides/slide1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尊敬的各位领导、各位同仁，大家好。今天，我们站在国家水网战略全面铺开的时代背景下，共同探讨一个关乎国计民生的重大议题：如何守护我们的百年水利工程。我们带来的，不仅是一款产品，更是一套为大国工程量身打造的“百年铠甲”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好的产品还需要高效的施工与交付。RothsCrete 2000对施工环境要求极低，施工方式灵活，材料供应稳定可靠。我们还提供全流程的技术支持和质量管控，确保每一个项目都能高效、高质量地完成。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最后，我想强调的是，我们守护的，不仅仅是工程的安全，更是大国水利的尊严。RothsCrete 2000提供的，不仅是可靠的防护，更是美观的颜值和长期的价值。选择我们，就是选择了品质、选择了放心、选择了对国家百年工程的责任与担当。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我的介绍到此结束。永道特铠，愿与各位携手，用我们的“百年铠甲”，共同守护好国家的水利工程，守护好大国水利的尊严。感谢大家的聆听！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本次分享将分为九个部分。从行业困境出发，到产品定义、应用场景、核心性能、技术突破，再到标杆案例和价值总结，我们将全方位展示RothsCrete 2000如何成为守护百年水利工程的“终极铠甲”。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当前水利工程防护领域乱象丛生，低价内卷导致偷工减料，大量不合格材料被用于百年大计的工程中，留下了严重的安全隐患。传统材料性能单一，无法满足复杂工况下的多重需求。这迫切呼唤一款真正能解决问题、守护百年工程的革命性产品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应运而生的，就是我们的RothsCrete 2000。它的定位，就是“防护与靓化的百年铠甲”。它是一款全场景通用型产品，能够覆盖所有水工建筑物，适应各种复杂施工环境，提供永久性的全生命周期防护，并集防护与靓化功能于一体，是真正的“全能守护者”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RothsCrete 2000的“全场景”特性体现在哪里？从混凝土结构的大坝、隧洞，到金属结构的钢管、闸门，无论是淡水还是海水环境，无论是大气区还是水下区，它都能提供完美的防护。真正做到了“一铠通吃”，覆盖水工建筑的每一个角落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底气来自于实力。这张页面展示了RothsCrete 2000的核心性能指标，每一个数据都彰显了产品的卓越品质。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首先，在抗氯离子渗透方面，3.3×10的负13次方平方米每秒的优异数据，远超行业标准，能够彻底阻断氯离子侵蚀，保护钢筋混凝土结构。抗渗压力达到1.5MPa，卓越的防渗性能足以抵御高水头压力，杜绝渗漏隐患。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在与混凝土的结合方面，7天附着力达3MPa，确保与基材超强粘结，不起皮、不脱落。28天抗压强度达到45MPa，涂层强度媲美混凝土基材，可承受长期水流冲蚀与结构形变。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此外，抗弯曲性能达到3%且无裂纹，能很好地适应混凝土的微形变。耐海水腐蚀测试超过10000小时，特别适合沿海及高盐环境。最关键的是，得益于无机成膜体系，其耐老化、耐紫外线，能够提供永久性的防护，为百年工程提供了坚实保障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们提供的不仅是单一产品，而是一套完整的全生命周期防护体系。针对混凝土和金属结构，我们都有从基面处理到面漆的完整解决方案。这套体系内的材料完美兼容，能够形成一个无缝的、一体化的防护层，确保最终效果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RothsCrete 2000的每一项技术突破，都直击行业的痛点。它解决了潮湿基面施工难的问题，解决了材料兼容性差的问题，解决了防护与靓化不可兼得的问题，更从根本上解决了后期维护难、成本高的问题。它不是对现有技术的改良，而是一次彻底的革命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实践是检验真理的唯一标准。从珠三角水资源配置工程，到环北部湾引水工程，再到粤东6标项目，RothsCrete 2000已经在一系列国家级重大工程中得到了成功应用。这些标杆项目，是我们产品品质最有力的证明。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Shape 3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Shape 3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Relationship Id="rId2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默认主题">
    <p:bg>
      <p:bgPr>
        <a:solidFill>
          <a:srgbClr val="FFFFFF">
            <a:alpha val="10000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5748369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51.png" Type="http://schemas.openxmlformats.org/officeDocument/2006/relationships/image"/><Relationship Id="rId11" Target="../media/image52.svg" Type="http://schemas.openxmlformats.org/officeDocument/2006/relationships/image"/><Relationship Id="rId12" Target="../notesSlides/notesSlide10.xml" Type="http://schemas.openxmlformats.org/officeDocument/2006/relationships/notesSlide"/><Relationship Id="rId2" Target="../media/image2.jpeg" Type="http://schemas.openxmlformats.org/officeDocument/2006/relationships/image"/><Relationship Id="rId3" Target="../media/image44.jpe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53.png" Type="http://schemas.openxmlformats.org/officeDocument/2006/relationships/image"/><Relationship Id="rId6" Target="../media/image5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notesSlides/notesSlide12.xml" Type="http://schemas.openxmlformats.org/officeDocument/2006/relationships/notesSlide"/><Relationship Id="rId4" Target="../media/image5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notesSlides/notesSlide3.xml" Type="http://schemas.openxmlformats.org/officeDocument/2006/relationships/notesSlide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notesSlides/notesSlide4.xml" Type="http://schemas.openxmlformats.org/officeDocument/2006/relationships/notesSlide"/><Relationship Id="rId2" Target="../media/image2.jpeg" Type="http://schemas.openxmlformats.org/officeDocument/2006/relationships/image"/><Relationship Id="rId3" Target="../media/image10.jpe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notesSlides/notesSlide5.xml" Type="http://schemas.openxmlformats.org/officeDocument/2006/relationships/notesSlide"/><Relationship Id="rId2" Target="../media/image2.jpeg" Type="http://schemas.openxmlformats.org/officeDocument/2006/relationships/image"/><Relationship Id="rId3" Target="../media/image19.jpe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33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13" Target="../media/image13.png" Type="http://schemas.openxmlformats.org/officeDocument/2006/relationships/image"/><Relationship Id="rId14" Target="../media/image14.svg" Type="http://schemas.openxmlformats.org/officeDocument/2006/relationships/image"/><Relationship Id="rId15" Target="../media/image15.png" Type="http://schemas.openxmlformats.org/officeDocument/2006/relationships/image"/><Relationship Id="rId16" Target="../media/image16.svg" Type="http://schemas.openxmlformats.org/officeDocument/2006/relationships/image"/><Relationship Id="rId17" Target="../notesSlides/notesSlide6.xml" Type="http://schemas.openxmlformats.org/officeDocument/2006/relationships/notesSlide"/><Relationship Id="rId2" Target="../media/image2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notesSlides/notesSlide7.xml" Type="http://schemas.openxmlformats.org/officeDocument/2006/relationships/notesSlide"/><Relationship Id="rId2" Target="../media/image2.jpe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Relationship Id="rId7" Target="../media/image40.jpe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43.jpeg" Type="http://schemas.openxmlformats.org/officeDocument/2006/relationships/image"/><Relationship Id="rId4" Target="../notesSlides/notesSlide9.xml" Type="http://schemas.openxmlformats.org/officeDocument/2006/relationships/notesSlid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-92" t="0" r="-92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21C2D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0" y="1651000"/>
            <a:ext cx="12192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大国工程 · 百年守护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0" y="3048000"/>
            <a:ext cx="1219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RothsCrete 2000 水性无机无溶剂聚合物涂料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0" y="4445000"/>
            <a:ext cx="12192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4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水工建筑物全场景全生命周期防护与靓化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0" y="5588000"/>
            <a:ext cx="12192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800">
                <a:solidFill>
                  <a:srgbClr val="FFD700"/>
                </a:solidFill>
                <a:latin typeface="Noto Sans SC"/>
                <a:ea typeface="Noto Sans SC"/>
                <a:cs typeface="Noto Sans SC"/>
                <a:sym typeface="Noto Sans SC"/>
              </a:rPr>
              <a:t>永道特铠（广东）功能材料有限公司 · QSTOL永道油漆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08. 施工与交付：适配全环境的高效方案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270000"/>
            <a:ext cx="1066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8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全环境适配 · 高效交付 · 全流程管控，全方位保障工程进度与质量</a:t>
            </a:r>
            <a:endParaRPr lang="en-US" sz="1100"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2914" r="2914" t="0" b="0"/>
          <a:stretch>
            <a:fillRect/>
          </a:stretch>
        </p:blipFill>
        <p:spPr>
          <a:xfrm rot="0" flipH="false" flipV="false">
            <a:off x="762000" y="2159000"/>
            <a:ext cx="3302000" cy="4064000"/>
          </a:xfrm>
          <a:prstGeom prst="roundRect">
            <a:avLst>
              <a:gd name="adj" fmla="val 4615"/>
            </a:avLst>
          </a:prstGeom>
          <a:noFill/>
          <a:ln w="25400" cmpd="sng" cap="flat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6" id="6"/>
          <p:cNvSpPr/>
          <p:nvPr/>
        </p:nvSpPr>
        <p:spPr>
          <a:xfrm rot="0" flipH="false" flipV="false">
            <a:off x="4445000" y="2159000"/>
            <a:ext cx="3429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BEDF0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4699000" y="2476500"/>
            <a:ext cx="457200" cy="4572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5397500" y="2413000"/>
            <a:ext cx="22860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7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全环境 · 灵活施工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000"/>
              </a:spcBef>
            </a:pPr>
            <a:r>
              <a:rPr lang="en-US" b="false" i="false" strike="noStrike" u="none" sz="1300">
                <a:solidFill>
                  <a:srgbClr val="5A5A5A"/>
                </a:solidFill>
                <a:latin typeface="Noto Sans SC"/>
                <a:ea typeface="Noto Sans SC"/>
                <a:cs typeface="Noto Sans SC"/>
                <a:sym typeface="Noto Sans SC"/>
              </a:rPr>
              <a:t>突破传统材料限制，潮湿基面、低温环境均可直接施工，大幅降低对作业环境的严苛要求。</a:t>
            </a:r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8128000" y="2159000"/>
            <a:ext cx="3429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BEDF0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8382000" y="2476500"/>
            <a:ext cx="457200" cy="4572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9080500" y="2413000"/>
            <a:ext cx="22860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7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多工法 · 施工便捷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000"/>
              </a:spcBef>
            </a:pPr>
            <a:r>
              <a:rPr lang="en-US" b="false" i="false" strike="noStrike" u="none" sz="1300">
                <a:solidFill>
                  <a:srgbClr val="5A5A5A"/>
                </a:solidFill>
                <a:latin typeface="Noto Sans SC"/>
                <a:ea typeface="Noto Sans SC"/>
                <a:cs typeface="Noto Sans SC"/>
                <a:sym typeface="Noto Sans SC"/>
              </a:rPr>
              <a:t>兼容喷涂、刷涂、辊涂等多种工艺，适配不同项目工况，对设备要求低，有效提升施工效率。</a:t>
            </a:r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4445000" y="4318000"/>
            <a:ext cx="3429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BEDF0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4699000" y="4635500"/>
            <a:ext cx="457200" cy="4572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5397500" y="4572000"/>
            <a:ext cx="22860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7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标准化 · 稳定供应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000"/>
              </a:spcBef>
            </a:pPr>
            <a:r>
              <a:rPr lang="en-US" b="false" i="false" strike="noStrike" u="none" sz="1300">
                <a:solidFill>
                  <a:srgbClr val="5A5A5A"/>
                </a:solidFill>
                <a:latin typeface="Noto Sans SC"/>
                <a:ea typeface="Noto Sans SC"/>
                <a:cs typeface="Noto Sans SC"/>
                <a:sym typeface="Noto Sans SC"/>
              </a:rPr>
              <a:t>采用标准化工业包装，批次质量稳定可控，可快速响应大型项目材料进场需求，无断供风险。</a:t>
            </a:r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8128000" y="4318000"/>
            <a:ext cx="3429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BEDF0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0" flipH="false" flipV="false">
            <a:off x="8382000" y="4635500"/>
            <a:ext cx="457200" cy="457200"/>
          </a:xfrm>
          <a:prstGeom prst="rect">
            <a:avLst/>
          </a:prstGeom>
        </p:spPr>
      </p:pic>
      <p:sp>
        <p:nvSpPr>
          <p:cNvPr name="AutoShape 17" id="17"/>
          <p:cNvSpPr/>
          <p:nvPr/>
        </p:nvSpPr>
        <p:spPr>
          <a:xfrm rot="0" flipH="false" flipV="false">
            <a:off x="9080500" y="4572000"/>
            <a:ext cx="22860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7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全流程 · 品质护航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000"/>
              </a:spcBef>
            </a:pPr>
            <a:r>
              <a:rPr lang="en-US" b="false" i="false" strike="noStrike" u="none" sz="1300">
                <a:solidFill>
                  <a:srgbClr val="5A5A5A"/>
                </a:solidFill>
                <a:latin typeface="Noto Sans SC"/>
                <a:ea typeface="Noto Sans SC"/>
                <a:cs typeface="Noto Sans SC"/>
                <a:sym typeface="Noto Sans SC"/>
              </a:rPr>
              <a:t>从专业的基面处理建议，到最终工程验收，提供全流程技术支持与质量管控方案，确保最终效果。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09. 价值与追求：守护大国水利的尊严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397000"/>
            <a:ext cx="1066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20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我们守护的，不只是工程，更是大国水利的尊严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2286000"/>
            <a:ext cx="3302000" cy="3937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2108200" y="2667000"/>
            <a:ext cx="609600" cy="6096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952500" y="3556000"/>
            <a:ext cx="292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防护的价值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952500" y="4445000"/>
            <a:ext cx="2921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解决渗漏、腐蚀、冲蚀、老化等工程痛点，全方位保障水利工程结构安全，确保设施长期、稳定运行。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445000" y="2286000"/>
            <a:ext cx="3302000" cy="3937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5791200" y="2667000"/>
            <a:ext cx="609600" cy="6096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4635500" y="3556000"/>
            <a:ext cx="292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靓化的价值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4635500" y="4445000"/>
            <a:ext cx="2921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打造统一、美观、持久的表面涂层，重塑工程形象，展现大国水利工程的高品质与独特风貌，是名副其实的“百年工程脸面”。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8128000" y="2286000"/>
            <a:ext cx="3302000" cy="3937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9474200" y="2667000"/>
            <a:ext cx="609600" cy="6096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8318500" y="3556000"/>
            <a:ext cx="292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长期的价值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8318500" y="4445000"/>
            <a:ext cx="2921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提供全生命周期的防护方案，从源头减少维护频次，大幅降低后期运维成本，真正实现“一次投入，百年无忧”的全生命周期成本最优。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-92" t="0" r="-92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F172A">
              <a:alpha val="6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0" y="1397000"/>
            <a:ext cx="1219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Protective and Beautifying Armor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0" y="2667000"/>
            <a:ext cx="12192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6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防护与靓化的百年铠甲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0" y="4318000"/>
            <a:ext cx="12192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200">
                <a:solidFill>
                  <a:srgbClr val="FFFFFF">
                    <a:alpha val="85098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永道特铠（广东）功能材料有限公司 · QSTOL永道油漆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0" y="5334000"/>
            <a:ext cx="12192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做大国水利工程的守护者</a:t>
            </a:r>
            <a:endParaRPr lang="en-US" sz="1100"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目录</a:t>
            </a:r>
            <a:r>
              <a:rPr lang="en-US" b="true" i="false" strike="noStrike" u="none" sz="24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CONTENTS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524000"/>
            <a:ext cx="3302000" cy="1587500"/>
          </a:xfrm>
          <a:prstGeom prst="roundRect">
            <a:avLst>
              <a:gd name="adj" fmla="val 64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952500" y="1841500"/>
            <a:ext cx="76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01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841500" y="1714500"/>
            <a:ext cx="2032000" cy="1206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行业困境与百年守护需求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乱象丛生，百年工程呼唤真正的守护者</a:t>
            </a:r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4445000" y="1524000"/>
            <a:ext cx="3302000" cy="1587500"/>
          </a:xfrm>
          <a:prstGeom prst="roundRect">
            <a:avLst>
              <a:gd name="adj" fmla="val 64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4635500" y="1841500"/>
            <a:ext cx="76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02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5524500" y="1714500"/>
            <a:ext cx="2032000" cy="1206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RothsCrete2000：定义“百年铠甲”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tru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Protective and Beautifying Armor</a:t>
            </a:r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8128000" y="1524000"/>
            <a:ext cx="3302000" cy="1587500"/>
          </a:xfrm>
          <a:prstGeom prst="roundRect">
            <a:avLst>
              <a:gd name="adj" fmla="val 64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8318500" y="1841500"/>
            <a:ext cx="76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03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9207500" y="1714500"/>
            <a:ext cx="2032000" cy="1206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全场景水工建筑物应用清单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一“铠”通吃，覆盖水工建筑的每一处</a:t>
            </a:r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762000" y="3429000"/>
            <a:ext cx="3302000" cy="1587500"/>
          </a:xfrm>
          <a:prstGeom prst="roundRect">
            <a:avLst>
              <a:gd name="adj" fmla="val 64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952500" y="3746500"/>
            <a:ext cx="76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1841500" y="3619500"/>
            <a:ext cx="2032000" cy="1206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核心性能：支撑百年铠甲的底气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硬核数据，彰显卓越品质</a:t>
            </a:r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4445000" y="3429000"/>
            <a:ext cx="3302000" cy="1587500"/>
          </a:xfrm>
          <a:prstGeom prst="roundRect">
            <a:avLst>
              <a:gd name="adj" fmla="val 64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4635500" y="3746500"/>
            <a:ext cx="76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05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5524500" y="3619500"/>
            <a:ext cx="2032000" cy="1206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全生命周期防护方案体系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一套体系，解决所有防护问题</a:t>
            </a:r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8128000" y="3429000"/>
            <a:ext cx="3302000" cy="1587500"/>
          </a:xfrm>
          <a:prstGeom prst="roundRect">
            <a:avLst>
              <a:gd name="adj" fmla="val 64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8318500" y="3746500"/>
            <a:ext cx="76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06</a:t>
            </a:r>
            <a:endParaRPr lang="en-US" sz="1100"/>
          </a:p>
        </p:txBody>
      </p:sp>
      <p:sp>
        <p:nvSpPr>
          <p:cNvPr name="AutoShape 21" id="21"/>
          <p:cNvSpPr/>
          <p:nvPr/>
        </p:nvSpPr>
        <p:spPr>
          <a:xfrm rot="0" flipH="false" flipV="false">
            <a:off x="9207500" y="3619500"/>
            <a:ext cx="2032000" cy="1206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关键技术突破：解决行业痛点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直击行业痛点，真正解决问题</a:t>
            </a:r>
          </a:p>
        </p:txBody>
      </p:sp>
      <p:sp>
        <p:nvSpPr>
          <p:cNvPr name="AutoShape 22" id="22"/>
          <p:cNvSpPr/>
          <p:nvPr/>
        </p:nvSpPr>
        <p:spPr>
          <a:xfrm rot="0" flipH="false" flipV="false">
            <a:off x="762000" y="5080000"/>
            <a:ext cx="3302000" cy="1460500"/>
          </a:xfrm>
          <a:prstGeom prst="roundRect">
            <a:avLst>
              <a:gd name="adj" fmla="val 6956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3" id="23"/>
          <p:cNvSpPr/>
          <p:nvPr/>
        </p:nvSpPr>
        <p:spPr>
          <a:xfrm rot="0" flipH="false" flipV="false">
            <a:off x="952500" y="5359400"/>
            <a:ext cx="76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07</a:t>
            </a:r>
            <a:endParaRPr lang="en-US" sz="1100"/>
          </a:p>
        </p:txBody>
      </p:sp>
      <p:sp>
        <p:nvSpPr>
          <p:cNvPr name="AutoShape 24" id="24"/>
          <p:cNvSpPr/>
          <p:nvPr/>
        </p:nvSpPr>
        <p:spPr>
          <a:xfrm rot="0" flipH="false" flipV="false">
            <a:off x="1841500" y="5270500"/>
            <a:ext cx="2032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标杆项目实践：大国工程的信赖之选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用实力说话，见证品质力量</a:t>
            </a:r>
          </a:p>
        </p:txBody>
      </p:sp>
      <p:sp>
        <p:nvSpPr>
          <p:cNvPr name="AutoShape 25" id="25"/>
          <p:cNvSpPr/>
          <p:nvPr/>
        </p:nvSpPr>
        <p:spPr>
          <a:xfrm rot="0" flipH="false" flipV="false">
            <a:off x="4445000" y="5080000"/>
            <a:ext cx="3302000" cy="1460500"/>
          </a:xfrm>
          <a:prstGeom prst="roundRect">
            <a:avLst>
              <a:gd name="adj" fmla="val 6956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6" id="26"/>
          <p:cNvSpPr/>
          <p:nvPr/>
        </p:nvSpPr>
        <p:spPr>
          <a:xfrm rot="0" flipH="false" flipV="false">
            <a:off x="4635500" y="5359400"/>
            <a:ext cx="76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08</a:t>
            </a:r>
            <a:endParaRPr lang="en-US" sz="1100"/>
          </a:p>
        </p:txBody>
      </p:sp>
      <p:sp>
        <p:nvSpPr>
          <p:cNvPr name="AutoShape 27" id="27"/>
          <p:cNvSpPr/>
          <p:nvPr/>
        </p:nvSpPr>
        <p:spPr>
          <a:xfrm rot="0" flipH="false" flipV="false">
            <a:off x="5524500" y="5270500"/>
            <a:ext cx="2032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施工与交付：适配全环境的高效方案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全环境适配，高效交付</a:t>
            </a:r>
          </a:p>
        </p:txBody>
      </p:sp>
      <p:sp>
        <p:nvSpPr>
          <p:cNvPr name="AutoShape 28" id="28"/>
          <p:cNvSpPr/>
          <p:nvPr/>
        </p:nvSpPr>
        <p:spPr>
          <a:xfrm rot="0" flipH="false" flipV="false">
            <a:off x="8128000" y="5080000"/>
            <a:ext cx="3302000" cy="1460500"/>
          </a:xfrm>
          <a:prstGeom prst="roundRect">
            <a:avLst>
              <a:gd name="adj" fmla="val 6956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9" id="29"/>
          <p:cNvSpPr/>
          <p:nvPr/>
        </p:nvSpPr>
        <p:spPr>
          <a:xfrm rot="0" flipH="false" flipV="false">
            <a:off x="8318500" y="5359400"/>
            <a:ext cx="76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09</a:t>
            </a:r>
            <a:endParaRPr lang="en-US" sz="1100"/>
          </a:p>
        </p:txBody>
      </p:sp>
      <p:sp>
        <p:nvSpPr>
          <p:cNvPr name="AutoShape 30" id="30"/>
          <p:cNvSpPr/>
          <p:nvPr/>
        </p:nvSpPr>
        <p:spPr>
          <a:xfrm rot="0" flipH="false" flipV="false">
            <a:off x="9207500" y="5270500"/>
            <a:ext cx="2032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价值与追求：守护大国水利的尊严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不止防护，更是颜值与尊严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01. 行业困境与百年守护需求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270000"/>
            <a:ext cx="1066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20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乱象丛生，百年工程呼唤真正的守护者</a:t>
            </a:r>
            <a:endParaRPr lang="en-US" sz="1100"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r="0" t="19448" b="19448"/>
          <a:stretch>
            <a:fillRect/>
          </a:stretch>
        </p:blipFill>
        <p:spPr>
          <a:xfrm rot="0" flipH="false" flipV="false">
            <a:off x="762000" y="2032000"/>
            <a:ext cx="3048000" cy="4318000"/>
          </a:xfrm>
          <a:prstGeom prst="rect">
            <a:avLst/>
          </a:prstGeom>
          <a:noFill/>
          <a:ln w="25400" cmpd="sng" cap="flat">
            <a:solidFill>
              <a:srgbClr val="00A99D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6" id="6"/>
          <p:cNvSpPr/>
          <p:nvPr/>
        </p:nvSpPr>
        <p:spPr>
          <a:xfrm rot="0" flipH="false" flipV="false">
            <a:off x="4191000" y="2032000"/>
            <a:ext cx="7239000" cy="1333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4191000" y="2032000"/>
            <a:ext cx="76200" cy="13335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4445000" y="2260600"/>
            <a:ext cx="355600" cy="3556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4953000" y="2159000"/>
            <a:ext cx="6223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行业痛点：偷工减料，隐患重重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800"/>
              </a:spcBef>
            </a:pP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低价内卷导致材料以次充好，普通内墙腻子被违规冒充水工材料，直接造成涂层脱落、墙体渗水、钢筋腐蚀，给“百年大计”埋下永久性的质量隐患。</a:t>
            </a:r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4191000" y="3556000"/>
            <a:ext cx="7239000" cy="1333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4191000" y="3556000"/>
            <a:ext cx="76200" cy="1333500"/>
          </a:xfrm>
          <a:prstGeom prst="roundRect">
            <a:avLst>
              <a:gd name="adj" fmla="val 0"/>
            </a:avLst>
          </a:prstGeom>
          <a:solidFill>
            <a:srgbClr val="008C8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4445000" y="3784600"/>
            <a:ext cx="355600" cy="3556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4953000" y="3683000"/>
            <a:ext cx="6223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核心矛盾：单一材料难以满足复杂需求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800"/>
              </a:spcBef>
            </a:pP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传统防护材料性能单一，无法同时兼顾“潮湿基面直接施工”、“氯离子渗透防护”、“抗水流冲蚀磨损”、“长期耐候性”与“工程外观靓化”等多重高标准要求。</a:t>
            </a:r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4191000" y="5080000"/>
            <a:ext cx="7239000" cy="1333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4191000" y="5080000"/>
            <a:ext cx="76200" cy="1333500"/>
          </a:xfrm>
          <a:prstGeom prst="roundRect">
            <a:avLst>
              <a:gd name="adj" fmla="val 0"/>
            </a:avLst>
          </a:prstGeom>
          <a:solidFill>
            <a:srgbClr val="00666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4445000" y="5308600"/>
            <a:ext cx="355600" cy="355600"/>
          </a:xfrm>
          <a:prstGeom prst="rect">
            <a:avLst/>
          </a:prstGeom>
        </p:spPr>
      </p:pic>
      <p:sp>
        <p:nvSpPr>
          <p:cNvPr name="AutoShape 17" id="17"/>
          <p:cNvSpPr/>
          <p:nvPr/>
        </p:nvSpPr>
        <p:spPr>
          <a:xfrm rot="0" flipH="false" flipV="false">
            <a:off x="4953000" y="5207000"/>
            <a:ext cx="6223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守护使命：全周期的系统防护方案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800"/>
              </a:spcBef>
            </a:pP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针对水利工程痛点，我们致力于打造一套真正能</a:t>
            </a:r>
            <a:r>
              <a:rPr lang="en-US" b="true" i="false" strike="noStrike" u="none" sz="13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包打全场景、适配全环境、保障全生命周期</a:t>
            </a: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的一体化防护体系，为百年水利工程保驾护航。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21C2D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09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02.</a:t>
            </a: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RothsCrete2000：定义“防护与靓化的百年铠甲”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270000"/>
            <a:ext cx="1066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800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Protective and Beautifying Armor</a:t>
            </a:r>
            <a:endParaRPr lang="en-US" sz="1100"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r="0" t="3846" b="3846"/>
          <a:stretch>
            <a:fillRect/>
          </a:stretch>
        </p:blipFill>
        <p:spPr>
          <a:xfrm rot="0" flipH="false" flipV="false">
            <a:off x="762000" y="2159000"/>
            <a:ext cx="3302000" cy="4064000"/>
          </a:xfrm>
          <a:prstGeom prst="roundRect">
            <a:avLst>
              <a:gd name="adj" fmla="val 4615"/>
            </a:avLst>
          </a:prstGeom>
          <a:noFill/>
          <a:ln w="25400" cmpd="sng" cap="flat">
            <a:solidFill>
              <a:srgbClr val="FFFFFF">
                <a:alpha val="7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6" id="6"/>
          <p:cNvSpPr/>
          <p:nvPr/>
        </p:nvSpPr>
        <p:spPr>
          <a:xfrm rot="0" flipH="false" flipV="false">
            <a:off x="4445000" y="2159000"/>
            <a:ext cx="6985000" cy="1651000"/>
          </a:xfrm>
          <a:prstGeom prst="roundRect">
            <a:avLst>
              <a:gd name="adj" fmla="val 6153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4699000" y="2349500"/>
            <a:ext cx="3048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🏛️ 品牌定位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QSTOL永道油漆，为大国工程打造“防护与靓化的百年铠甲”，以科技力量守护基础设施的长久安全。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7874000" y="2349500"/>
            <a:ext cx="3175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🛡️ 产品定位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一款</a:t>
            </a:r>
            <a:r>
              <a:rPr lang="en-US" b="true" i="false" strike="noStrike" u="none" sz="1200">
                <a:solidFill>
                  <a:srgbClr val="D93025"/>
                </a:solidFill>
                <a:latin typeface="Noto Sans SC"/>
                <a:ea typeface="Noto Sans SC"/>
                <a:cs typeface="Noto Sans SC"/>
                <a:sym typeface="Noto Sans SC"/>
              </a:rPr>
              <a:t>全场景通用型</a:t>
            </a:r>
            <a:r>
              <a:rPr lang="en-US" b="false" i="false" strike="noStrike" u="none" sz="1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水性无机无溶剂聚合物涂料，专为水工建筑而生的“全能守护者”。</a:t>
            </a:r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445000" y="4064000"/>
            <a:ext cx="3365500" cy="1206500"/>
          </a:xfrm>
          <a:prstGeom prst="roundRect">
            <a:avLst>
              <a:gd name="adj" fmla="val 6315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4635500" y="4254500"/>
            <a:ext cx="355600" cy="3556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5207000" y="4191000"/>
            <a:ext cx="2413000" cy="952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全场景覆盖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混凝土、金属结构通用，适配水工建筑所有关键部位。</a:t>
            </a:r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8064500" y="4064000"/>
            <a:ext cx="3365500" cy="1206500"/>
          </a:xfrm>
          <a:prstGeom prst="roundRect">
            <a:avLst>
              <a:gd name="adj" fmla="val 6315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8255000" y="4254500"/>
            <a:ext cx="355600" cy="3556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8826500" y="4191000"/>
            <a:ext cx="2413000" cy="952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全环境施工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潮湿基面、水下环境均可直接施工，不受天气限制。</a:t>
            </a:r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4445000" y="5461000"/>
            <a:ext cx="3365500" cy="1206500"/>
          </a:xfrm>
          <a:prstGeom prst="roundRect">
            <a:avLst>
              <a:gd name="adj" fmla="val 6315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4635500" y="5651500"/>
            <a:ext cx="355600" cy="355600"/>
          </a:xfrm>
          <a:prstGeom prst="rect">
            <a:avLst/>
          </a:prstGeom>
        </p:spPr>
      </p:pic>
      <p:sp>
        <p:nvSpPr>
          <p:cNvPr name="AutoShape 17" id="17"/>
          <p:cNvSpPr/>
          <p:nvPr/>
        </p:nvSpPr>
        <p:spPr>
          <a:xfrm rot="0" flipH="false" flipV="false">
            <a:off x="5207000" y="5588000"/>
            <a:ext cx="2413000" cy="952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全生命周期防护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提供永久性防护寿命，实现“一次施工，百年无忧”。</a:t>
            </a:r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8064500" y="5461000"/>
            <a:ext cx="3365500" cy="1206500"/>
          </a:xfrm>
          <a:prstGeom prst="roundRect">
            <a:avLst>
              <a:gd name="adj" fmla="val 6315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0" flipH="false" flipV="false">
            <a:off x="8255000" y="5651500"/>
            <a:ext cx="355600" cy="355600"/>
          </a:xfrm>
          <a:prstGeom prst="rect">
            <a:avLst/>
          </a:prstGeom>
        </p:spPr>
      </p:pic>
      <p:sp>
        <p:nvSpPr>
          <p:cNvPr name="AutoShape 20" id="20"/>
          <p:cNvSpPr/>
          <p:nvPr/>
        </p:nvSpPr>
        <p:spPr>
          <a:xfrm rot="0" flipH="false" flipV="false">
            <a:off x="8826500" y="5588000"/>
            <a:ext cx="2413000" cy="952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全功能集成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集防护、防腐、防渗、耐磨、耐候与外观靓化于一体。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03. 全场景水工建筑物应用清单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270000"/>
            <a:ext cx="1066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一“铠”通吃，覆盖水工建筑的每一处</a:t>
            </a:r>
            <a:endParaRPr lang="en-US" sz="1100"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17658" r="17658" t="0" b="0"/>
          <a:stretch>
            <a:fillRect/>
          </a:stretch>
        </p:blipFill>
        <p:spPr>
          <a:xfrm rot="0" flipH="false" flipV="false">
            <a:off x="762000" y="2032000"/>
            <a:ext cx="4826000" cy="4191000"/>
          </a:xfrm>
          <a:prstGeom prst="rect">
            <a:avLst/>
          </a:prstGeom>
          <a:noFill/>
          <a:ln w="50800" cmpd="sng" cap="flat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6" id="6"/>
          <p:cNvSpPr/>
          <p:nvPr/>
        </p:nvSpPr>
        <p:spPr>
          <a:xfrm rot="0" flipH="false" flipV="false">
            <a:off x="5969000" y="2032000"/>
            <a:ext cx="5461000" cy="1651000"/>
          </a:xfrm>
          <a:prstGeom prst="roundRect">
            <a:avLst>
              <a:gd name="adj" fmla="val 6153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6223000" y="2286000"/>
            <a:ext cx="457200" cy="4572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6921500" y="2222500"/>
            <a:ext cx="4191000" cy="1206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7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混凝土建筑物 · 全场景覆盖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大坝坝体 / 溢洪道 / 泄洪洞 / 消力池 / 引水隧洞 / 输水渠道 / 倒虹吸 / 渡槽 / 泵站厂房 / 沉井 / 顶管井等结构，全方位满足各类混凝土建筑的防护需求。</a:t>
            </a:r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5969000" y="3810000"/>
            <a:ext cx="5461000" cy="1524000"/>
          </a:xfrm>
          <a:prstGeom prst="roundRect">
            <a:avLst>
              <a:gd name="adj" fmla="val 6666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6223000" y="4127500"/>
            <a:ext cx="457200" cy="4572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6921500" y="4000500"/>
            <a:ext cx="4191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7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金属结构 · 全方位适配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大口径长距离深埋钢管 / 压力钢管 / 闸门 / 拦污栅 / 钢围堰 / 取水塔 / 钢桁架及各类操作平台、爬梯护栏等金属构件，提供长效防腐与加固。</a:t>
            </a:r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5969000" y="5461000"/>
            <a:ext cx="5461000" cy="1143000"/>
          </a:xfrm>
          <a:prstGeom prst="roundRect">
            <a:avLst>
              <a:gd name="adj" fmla="val 8888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6223000" y="5715000"/>
            <a:ext cx="457200" cy="4572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6921500" y="5651500"/>
            <a:ext cx="4191000" cy="825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多环境适用 · 无惧挑战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400"/>
              </a:spcBef>
            </a:pPr>
            <a:r>
              <a:rPr lang="en-US" b="false" i="false" strike="noStrike" u="none" sz="12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淡水 / 海水环境 · 干湿交替区 · 浪溅区 · 水下区 · 大气区 · 高含砂水流冲刷区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11827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04. 核心性能：支撑百年铠甲的底气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270000"/>
            <a:ext cx="1066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硬核数据，彰显卓越品质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2032000"/>
            <a:ext cx="3302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952500" y="2222500"/>
            <a:ext cx="304800" cy="3048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397000" y="2184400"/>
            <a:ext cx="24765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抗氯离子渗透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952500" y="2730500"/>
            <a:ext cx="2921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3.3×10⁻¹³ m²/s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952500" y="3302000"/>
            <a:ext cx="292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0000"/>
              </a:lnSpc>
              <a:defRPr/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远超行业标准，彻底阻断氯离子侵蚀，保护钢筋混凝土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4445000" y="2032000"/>
            <a:ext cx="3302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4635500" y="2222500"/>
            <a:ext cx="304800" cy="3048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5080000" y="2184400"/>
            <a:ext cx="24765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抗渗压力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4635500" y="2730500"/>
            <a:ext cx="2921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1.5 MPa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4635500" y="3302000"/>
            <a:ext cx="292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0000"/>
              </a:lnSpc>
              <a:defRPr/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卓越防渗性能，抵御高水头压力，杜绝结构渗漏隐患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8128000" y="2032000"/>
            <a:ext cx="3302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8318500" y="2222500"/>
            <a:ext cx="304800" cy="304800"/>
          </a:xfrm>
          <a:prstGeom prst="rect">
            <a:avLst/>
          </a:prstGeom>
        </p:spPr>
      </p:pic>
      <p:sp>
        <p:nvSpPr>
          <p:cNvPr name="AutoShape 17" id="17"/>
          <p:cNvSpPr/>
          <p:nvPr/>
        </p:nvSpPr>
        <p:spPr>
          <a:xfrm rot="0" flipH="false" flipV="false">
            <a:off x="8763000" y="2184400"/>
            <a:ext cx="24765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7天附着力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8318500" y="2730500"/>
            <a:ext cx="2921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3 MPa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8318500" y="3302000"/>
            <a:ext cx="292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0000"/>
              </a:lnSpc>
              <a:defRPr/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与混凝土基材超强粘结，不起皮、不脱落，整体性强</a:t>
            </a:r>
            <a:endParaRPr lang="en-US" sz="1100"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762000" y="4318000"/>
            <a:ext cx="266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952500" y="4508500"/>
            <a:ext cx="254000" cy="254000"/>
          </a:xfrm>
          <a:prstGeom prst="rect">
            <a:avLst/>
          </a:prstGeom>
        </p:spPr>
      </p:pic>
      <p:sp>
        <p:nvSpPr>
          <p:cNvPr name="AutoShape 22" id="22"/>
          <p:cNvSpPr/>
          <p:nvPr/>
        </p:nvSpPr>
        <p:spPr>
          <a:xfrm rot="0" flipH="false" flipV="false">
            <a:off x="1333500" y="4483100"/>
            <a:ext cx="1905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28天抗压强度</a:t>
            </a:r>
            <a:endParaRPr lang="en-US" sz="1100"/>
          </a:p>
        </p:txBody>
      </p:sp>
      <p:sp>
        <p:nvSpPr>
          <p:cNvPr name="AutoShape 23" id="23"/>
          <p:cNvSpPr/>
          <p:nvPr/>
        </p:nvSpPr>
        <p:spPr>
          <a:xfrm rot="0" flipH="false" flipV="false">
            <a:off x="889000" y="5016500"/>
            <a:ext cx="2413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45 MPa</a:t>
            </a:r>
            <a:endParaRPr lang="en-US" sz="1100"/>
          </a:p>
        </p:txBody>
      </p:sp>
      <p:sp>
        <p:nvSpPr>
          <p:cNvPr name="AutoShape 24" id="24"/>
          <p:cNvSpPr/>
          <p:nvPr/>
        </p:nvSpPr>
        <p:spPr>
          <a:xfrm rot="0" flipH="false" flipV="false">
            <a:off x="889000" y="5588000"/>
            <a:ext cx="2413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0000"/>
              </a:lnSpc>
              <a:defRPr/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涂层强度媲美混凝土基材，可承受长期水流冲蚀与形变</a:t>
            </a:r>
            <a:endParaRPr lang="en-US" sz="1100"/>
          </a:p>
        </p:txBody>
      </p:sp>
      <p:sp>
        <p:nvSpPr>
          <p:cNvPr name="AutoShape 25" id="25"/>
          <p:cNvSpPr/>
          <p:nvPr/>
        </p:nvSpPr>
        <p:spPr>
          <a:xfrm rot="0" flipH="false" flipV="false">
            <a:off x="3619500" y="4318000"/>
            <a:ext cx="266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0" flipH="false" flipV="false">
            <a:off x="3810000" y="4508500"/>
            <a:ext cx="254000" cy="254000"/>
          </a:xfrm>
          <a:prstGeom prst="rect">
            <a:avLst/>
          </a:prstGeom>
        </p:spPr>
      </p:pic>
      <p:sp>
        <p:nvSpPr>
          <p:cNvPr name="AutoShape 27" id="27"/>
          <p:cNvSpPr/>
          <p:nvPr/>
        </p:nvSpPr>
        <p:spPr>
          <a:xfrm rot="0" flipH="false" flipV="false">
            <a:off x="4191000" y="4483100"/>
            <a:ext cx="1905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抗弯曲性能</a:t>
            </a:r>
            <a:endParaRPr lang="en-US" sz="1100"/>
          </a:p>
        </p:txBody>
      </p:sp>
      <p:sp>
        <p:nvSpPr>
          <p:cNvPr name="AutoShape 28" id="28"/>
          <p:cNvSpPr/>
          <p:nvPr/>
        </p:nvSpPr>
        <p:spPr>
          <a:xfrm rot="0" flipH="false" flipV="false">
            <a:off x="3746500" y="5016500"/>
            <a:ext cx="2413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3% (无裂纹)</a:t>
            </a:r>
            <a:endParaRPr lang="en-US" sz="1100"/>
          </a:p>
        </p:txBody>
      </p:sp>
      <p:sp>
        <p:nvSpPr>
          <p:cNvPr name="AutoShape 29" id="29"/>
          <p:cNvSpPr/>
          <p:nvPr/>
        </p:nvSpPr>
        <p:spPr>
          <a:xfrm rot="0" flipH="false" flipV="false">
            <a:off x="3746500" y="5588000"/>
            <a:ext cx="2413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0000"/>
              </a:lnSpc>
              <a:defRPr/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适应混凝土热胀冷缩微形变，保证涂层不开裂、不渗水</a:t>
            </a:r>
            <a:endParaRPr lang="en-US" sz="1100"/>
          </a:p>
        </p:txBody>
      </p:sp>
      <p:sp>
        <p:nvSpPr>
          <p:cNvPr name="AutoShape 30" id="30"/>
          <p:cNvSpPr/>
          <p:nvPr/>
        </p:nvSpPr>
        <p:spPr>
          <a:xfrm rot="0" flipH="false" flipV="false">
            <a:off x="6477000" y="4318000"/>
            <a:ext cx="266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31" id="31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0" flipH="false" flipV="false">
            <a:off x="6667500" y="4508500"/>
            <a:ext cx="254000" cy="254000"/>
          </a:xfrm>
          <a:prstGeom prst="rect">
            <a:avLst/>
          </a:prstGeom>
        </p:spPr>
      </p:pic>
      <p:sp>
        <p:nvSpPr>
          <p:cNvPr name="AutoShape 32" id="32"/>
          <p:cNvSpPr/>
          <p:nvPr/>
        </p:nvSpPr>
        <p:spPr>
          <a:xfrm rot="0" flipH="false" flipV="false">
            <a:off x="7048500" y="4483100"/>
            <a:ext cx="1905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耐海水腐蚀</a:t>
            </a:r>
            <a:endParaRPr lang="en-US" sz="1100"/>
          </a:p>
        </p:txBody>
      </p:sp>
      <p:sp>
        <p:nvSpPr>
          <p:cNvPr name="AutoShape 33" id="33"/>
          <p:cNvSpPr/>
          <p:nvPr/>
        </p:nvSpPr>
        <p:spPr>
          <a:xfrm rot="0" flipH="false" flipV="false">
            <a:off x="6604000" y="5016500"/>
            <a:ext cx="2413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10000小时+</a:t>
            </a:r>
            <a:endParaRPr lang="en-US" sz="1100"/>
          </a:p>
        </p:txBody>
      </p:sp>
      <p:sp>
        <p:nvSpPr>
          <p:cNvPr name="AutoShape 34" id="34"/>
          <p:cNvSpPr/>
          <p:nvPr/>
        </p:nvSpPr>
        <p:spPr>
          <a:xfrm rot="0" flipH="false" flipV="false">
            <a:off x="6604000" y="5588000"/>
            <a:ext cx="2413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0000"/>
              </a:lnSpc>
              <a:defRPr/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长期浸泡无腐蚀，特别适用于沿海、高盐雾及海洋环境</a:t>
            </a:r>
            <a:endParaRPr lang="en-US" sz="1100"/>
          </a:p>
        </p:txBody>
      </p:sp>
      <p:sp>
        <p:nvSpPr>
          <p:cNvPr name="AutoShape 35" id="35"/>
          <p:cNvSpPr/>
          <p:nvPr/>
        </p:nvSpPr>
        <p:spPr>
          <a:xfrm rot="0" flipH="false" flipV="false">
            <a:off x="9334500" y="4318000"/>
            <a:ext cx="266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36" id="36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0" flipH="false" flipV="false">
            <a:off x="9525000" y="4508500"/>
            <a:ext cx="254000" cy="254000"/>
          </a:xfrm>
          <a:prstGeom prst="rect">
            <a:avLst/>
          </a:prstGeom>
        </p:spPr>
      </p:pic>
      <p:sp>
        <p:nvSpPr>
          <p:cNvPr name="AutoShape 37" id="37"/>
          <p:cNvSpPr/>
          <p:nvPr/>
        </p:nvSpPr>
        <p:spPr>
          <a:xfrm rot="0" flipH="false" flipV="false">
            <a:off x="9906000" y="4483100"/>
            <a:ext cx="1905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防护寿命</a:t>
            </a:r>
            <a:endParaRPr lang="en-US" sz="1100"/>
          </a:p>
        </p:txBody>
      </p:sp>
      <p:sp>
        <p:nvSpPr>
          <p:cNvPr name="AutoShape 38" id="38"/>
          <p:cNvSpPr/>
          <p:nvPr/>
        </p:nvSpPr>
        <p:spPr>
          <a:xfrm rot="0" flipH="false" flipV="false">
            <a:off x="9461500" y="5016500"/>
            <a:ext cx="2413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永久性防护</a:t>
            </a:r>
            <a:endParaRPr lang="en-US" sz="1100"/>
          </a:p>
        </p:txBody>
      </p:sp>
      <p:sp>
        <p:nvSpPr>
          <p:cNvPr name="AutoShape 39" id="39"/>
          <p:cNvSpPr/>
          <p:nvPr/>
        </p:nvSpPr>
        <p:spPr>
          <a:xfrm rot="0" flipH="false" flipV="false">
            <a:off x="9461500" y="5588000"/>
            <a:ext cx="2413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0000"/>
              </a:lnSpc>
              <a:defRPr/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无机成膜体系，耐老化、耐紫外线，性能不衰减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05. 全生命周期防护方案体系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206500"/>
            <a:ext cx="1066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8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一套体系，解决所有防护问题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2032000"/>
            <a:ext cx="5207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2286000"/>
            <a:ext cx="508000" cy="5080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778000" y="2222500"/>
            <a:ext cx="3937000" cy="177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混凝土结构防护体系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1.</a:t>
            </a:r>
            <a:r>
              <a:rPr lang="en-US" b="tru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基面修补：</a:t>
            </a: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RothsCrete2000系列修补材料，解决气孔、蜂窝、麻面等缺陷，恢复结构平整。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2.</a:t>
            </a:r>
            <a:r>
              <a:rPr lang="en-US" b="tru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封闭底漆：</a:t>
            </a: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渗透加固，有效封闭混凝土毛细孔，提高涂层与基材的附着力。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3.</a:t>
            </a:r>
            <a:r>
              <a:rPr lang="en-US" b="tru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中涂/面漆：</a:t>
            </a: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RothsCrete2000主涂料，提供耐磨、抗渗等核心防护功能，兼顾外观靓化。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762000" y="4445000"/>
            <a:ext cx="5207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1016000" y="4699000"/>
            <a:ext cx="508000" cy="5080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1778000" y="4635500"/>
            <a:ext cx="3937000" cy="177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金属结构防护体系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1.</a:t>
            </a:r>
            <a:r>
              <a:rPr lang="en-US" b="tru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除锈/预处理：</a:t>
            </a: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标准化表面处理工艺，彻底去除氧化层与油污，确保基底洁净。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2.</a:t>
            </a:r>
            <a:r>
              <a:rPr lang="en-US" b="tru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高渗透环氧底漆：</a:t>
            </a: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Rothsgard系列底漆，高效防锈，强力增强涂层间结合力。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3.</a:t>
            </a:r>
            <a:r>
              <a:rPr lang="en-US" b="tru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中间漆/面漆：</a:t>
            </a: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RothsCrete2000或配套氟碳面漆，提供长效防腐、耐候性能及色彩保护。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rcRect l="0" r="0" t="29268" b="29268"/>
          <a:stretch>
            <a:fillRect/>
          </a:stretch>
        </p:blipFill>
        <p:spPr>
          <a:xfrm rot="0" flipH="false" flipV="false">
            <a:off x="6223000" y="2032000"/>
            <a:ext cx="5207000" cy="2159000"/>
          </a:xfrm>
          <a:prstGeom prst="roundRect">
            <a:avLst>
              <a:gd name="adj" fmla="val 4705"/>
            </a:avLst>
          </a:prstGeom>
          <a:noFill/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12" id="12"/>
          <p:cNvSpPr/>
          <p:nvPr/>
        </p:nvSpPr>
        <p:spPr>
          <a:xfrm rot="0" flipH="false" flipV="false">
            <a:off x="6223000" y="4445000"/>
            <a:ext cx="5207000" cy="2159000"/>
          </a:xfrm>
          <a:prstGeom prst="roundRect">
            <a:avLst>
              <a:gd name="adj" fmla="val 4705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6477000" y="4699000"/>
            <a:ext cx="609600" cy="6096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7366000" y="4699000"/>
            <a:ext cx="3810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一体化防护 · 核心优势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000"/>
              </a:spcBef>
            </a:pPr>
            <a:r>
              <a:rPr lang="en-US" b="false" i="false" strike="noStrike" u="none" sz="13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全体系材料均经过严格的兼容性测试，产品间配套性极佳，无任何不良反应。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各工序无缝衔接，不仅大幅提升施工效率，更在结构表面形成致密、连续的一体化防护层，彻底消除单点防护的隐患。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06. 关键技术突破：解决行业痛点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333500"/>
            <a:ext cx="1066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直击行业痛点，真正解决问题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2159000"/>
            <a:ext cx="5207000" cy="1905000"/>
          </a:xfrm>
          <a:prstGeom prst="roundRect">
            <a:avLst>
              <a:gd name="adj" fmla="val 5333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952500" y="2413000"/>
            <a:ext cx="76200" cy="13970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1206500" y="2311400"/>
            <a:ext cx="4508500" cy="1600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痛点1：潮湿基面施工难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000"/>
              </a:spcBef>
            </a:pPr>
            <a:r>
              <a:rPr lang="en-US" b="tru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突破：</a:t>
            </a: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可在潮湿甚至带水环境下直接施工，无需等待基面完全干燥，大幅缩短工期，解决了隧洞、井内等潮湿空间施工难题。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6223000" y="2159000"/>
            <a:ext cx="5207000" cy="1905000"/>
          </a:xfrm>
          <a:prstGeom prst="roundRect">
            <a:avLst>
              <a:gd name="adj" fmla="val 5333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6413500" y="2413000"/>
            <a:ext cx="76200" cy="13970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6667500" y="2311400"/>
            <a:ext cx="4508500" cy="1600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痛点2：材料兼容性差，体系混乱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000"/>
              </a:spcBef>
            </a:pPr>
            <a:r>
              <a:rPr lang="en-US" b="tru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突破：</a:t>
            </a: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RothsCrete2000系列自成体系，混凝土与金属结构可通用，无需频繁更换材料，管理更简单，质量更可控。</a:t>
            </a:r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762000" y="4318000"/>
            <a:ext cx="5207000" cy="1905000"/>
          </a:xfrm>
          <a:prstGeom prst="roundRect">
            <a:avLst>
              <a:gd name="adj" fmla="val 5333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952500" y="4572000"/>
            <a:ext cx="76200" cy="13970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1206500" y="4470400"/>
            <a:ext cx="4508500" cy="1600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痛点3：防护与靓化不可兼得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000"/>
              </a:spcBef>
            </a:pPr>
            <a:r>
              <a:rPr lang="en-US" b="tru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突破：</a:t>
            </a: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涂层致密光滑，颜色均匀持久，不仅能防护，更能让百年工程“颜值在线”，兼具功能性与美观性。</a:t>
            </a:r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6223000" y="4318000"/>
            <a:ext cx="5207000" cy="1905000"/>
          </a:xfrm>
          <a:prstGeom prst="roundRect">
            <a:avLst>
              <a:gd name="adj" fmla="val 5333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413500" y="4572000"/>
            <a:ext cx="76200" cy="13970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6667500" y="4470400"/>
            <a:ext cx="4508500" cy="1600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痛点4：后期维护难、成本高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000"/>
              </a:spcBef>
            </a:pPr>
            <a:r>
              <a:rPr lang="en-US" b="tru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突破：</a:t>
            </a:r>
            <a:r>
              <a:rPr lang="en-US" b="false" i="false" strike="noStrike" u="none" sz="13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永久性防护寿命，一次施工，无需二次维护，尤其适合深埋、不具备检修条件的长距离管道工程。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5334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07. 标杆项目实践：大国工程的信赖之选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295400"/>
            <a:ext cx="1066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2000">
                <a:solidFill>
                  <a:srgbClr val="00A99D"/>
                </a:solidFill>
                <a:latin typeface="Noto Sans SC"/>
                <a:ea typeface="Noto Sans SC"/>
                <a:cs typeface="Noto Sans SC"/>
                <a:sym typeface="Noto Sans SC"/>
              </a:rPr>
              <a:t>用实力说话，见证品质力量</a:t>
            </a:r>
            <a:endParaRPr lang="en-US" sz="1100"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11563" r="11563" t="0" b="0"/>
          <a:stretch>
            <a:fillRect/>
          </a:stretch>
        </p:blipFill>
        <p:spPr>
          <a:xfrm rot="0" flipH="false" flipV="false">
            <a:off x="762000" y="2159000"/>
            <a:ext cx="4699000" cy="4064000"/>
          </a:xfrm>
          <a:prstGeom prst="roundRect">
            <a:avLst>
              <a:gd name="adj" fmla="val 3750"/>
            </a:avLst>
          </a:prstGeom>
          <a:noFill/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6" id="6"/>
          <p:cNvSpPr/>
          <p:nvPr/>
        </p:nvSpPr>
        <p:spPr>
          <a:xfrm rot="0" flipH="false" flipV="false">
            <a:off x="5715000" y="2159000"/>
            <a:ext cx="2857500" cy="1270000"/>
          </a:xfrm>
          <a:prstGeom prst="roundRect">
            <a:avLst>
              <a:gd name="adj" fmla="val 80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5715000" y="2159000"/>
            <a:ext cx="76200" cy="12700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5918200" y="2286000"/>
            <a:ext cx="2540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珠三角水资源配置工程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为大口径深埋钢管提供耐磨防腐保护，保障长距离输水安全。</a:t>
            </a:r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8763000" y="2159000"/>
            <a:ext cx="2857500" cy="1270000"/>
          </a:xfrm>
          <a:prstGeom prst="roundRect">
            <a:avLst>
              <a:gd name="adj" fmla="val 80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8763000" y="2159000"/>
            <a:ext cx="76200" cy="12700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8966200" y="2286000"/>
            <a:ext cx="2540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韩江榕江练江三江连通工程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为输水隧洞、渠道提供专业的防渗与抗冲蚀防护方案。</a:t>
            </a:r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5715000" y="3683000"/>
            <a:ext cx="2857500" cy="1270000"/>
          </a:xfrm>
          <a:prstGeom prst="roundRect">
            <a:avLst>
              <a:gd name="adj" fmla="val 80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5715000" y="3683000"/>
            <a:ext cx="76200" cy="12700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5918200" y="3810000"/>
            <a:ext cx="2540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环北部湾广东/广西引水工程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从容应对沿海高盐环境与复杂地质条件带来的严苛挑战。</a:t>
            </a:r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8763000" y="3683000"/>
            <a:ext cx="2857500" cy="1270000"/>
          </a:xfrm>
          <a:prstGeom prst="roundRect">
            <a:avLst>
              <a:gd name="adj" fmla="val 80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8763000" y="3683000"/>
            <a:ext cx="76200" cy="12700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8966200" y="3810000"/>
            <a:ext cx="2540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罗田水库-铁岗水库连通工程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攻克技术难关，解决水库防渗面板与附属设施的防护难题。</a:t>
            </a:r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5715000" y="5207000"/>
            <a:ext cx="5905500" cy="1270000"/>
          </a:xfrm>
          <a:prstGeom prst="roundRect">
            <a:avLst>
              <a:gd name="adj" fmla="val 8000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5715000" y="5207000"/>
            <a:ext cx="76200" cy="1270000"/>
          </a:xfrm>
          <a:prstGeom prst="roundRect">
            <a:avLst>
              <a:gd name="adj" fmla="val 0"/>
            </a:avLst>
          </a:prstGeom>
          <a:solidFill>
            <a:srgbClr val="00A99D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5918200" y="5334000"/>
            <a:ext cx="5461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粤东6标项目 · 复杂工况解决方案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在狭小、潮湿的工作井内，克服恶劣施工条件，成功解决了基面质量差、粉尘大等棘手难题，保障工程顺利进行。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